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23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725919-DE2C-4E82-ACCE-4E33B9BADB73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15F2B1-39DD-4BE4-AE5C-79A7EEBEC1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631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58c66ba33b_0_9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58c66ba33b_0_9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015116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58c66ba33b_0_9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58c66ba33b_0_9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339864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58c66ba33b_0_9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58c66ba33b_0_9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769945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58c66ba33b_0_9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58c66ba33b_0_9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313731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58c66ba33b_0_9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58c66ba33b_0_9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69109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58c66ba33b_0_9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58c66ba33b_0_9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14886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58c66ba33b_0_9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58c66ba33b_0_9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989104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58c66ba33b_0_9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58c66ba33b_0_9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59593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58c66ba33b_0_9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58c66ba33b_0_9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948984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58c66ba33b_0_9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58c66ba33b_0_9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615732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58c66ba33b_0_9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58c66ba33b_0_9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92300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58c66ba33b_0_9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58c66ba33b_0_9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952100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58c66ba33b_0_9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58c66ba33b_0_9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37888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2111-51CE-44B1-B97F-24E41E2E4C4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78D5-502D-4567-8057-E465744152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0576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2111-51CE-44B1-B97F-24E41E2E4C4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78D5-502D-4567-8057-E465744152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6599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2111-51CE-44B1-B97F-24E41E2E4C4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78D5-502D-4567-8057-E465744152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748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2111-51CE-44B1-B97F-24E41E2E4C4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78D5-502D-4567-8057-E465744152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8293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2111-51CE-44B1-B97F-24E41E2E4C4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78D5-502D-4567-8057-E465744152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4251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2111-51CE-44B1-B97F-24E41E2E4C4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78D5-502D-4567-8057-E465744152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1040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2111-51CE-44B1-B97F-24E41E2E4C4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78D5-502D-4567-8057-E465744152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0773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2111-51CE-44B1-B97F-24E41E2E4C4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78D5-502D-4567-8057-E465744152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052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2111-51CE-44B1-B97F-24E41E2E4C4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78D5-502D-4567-8057-E465744152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0692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2111-51CE-44B1-B97F-24E41E2E4C4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78D5-502D-4567-8057-E465744152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4690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2111-51CE-44B1-B97F-24E41E2E4C4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A78D5-502D-4567-8057-E465744152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09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C2111-51CE-44B1-B97F-24E41E2E4C49}" type="datetimeFigureOut">
              <a:rPr lang="zh-TW" altLang="en-US" smtClean="0"/>
              <a:t>2023/3/30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A78D5-502D-4567-8057-E465744152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4232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84;p32">
            <a:extLst>
              <a:ext uri="{FF2B5EF4-FFF2-40B4-BE49-F238E27FC236}">
                <a16:creationId xmlns:a16="http://schemas.microsoft.com/office/drawing/2014/main" id="{11E0CE38-0D6A-5B4B-ACB1-1845DD7CE8F4}"/>
              </a:ext>
            </a:extLst>
          </p:cNvPr>
          <p:cNvSpPr txBox="1">
            <a:spLocks/>
          </p:cNvSpPr>
          <p:nvPr/>
        </p:nvSpPr>
        <p:spPr>
          <a:xfrm>
            <a:off x="3035164" y="3327545"/>
            <a:ext cx="7230384" cy="1539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標題：可用個人姓名、團隊名稱、產品名稱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副標題：一句話簡單說明產品或服務方向</a:t>
            </a:r>
            <a:endParaRPr lang="zh-TW" altLang="en-US" sz="1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B09DD639-0717-00B6-E53C-6108C37895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30" y="-2"/>
            <a:ext cx="12182215" cy="126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860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l"/>
            <a:r>
              <a:rPr lang="en-US" altLang="zh-TW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9</a:t>
            </a:r>
            <a:r>
              <a:rPr lang="en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財務預估</a:t>
            </a:r>
            <a:endParaRPr sz="4267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5" name="Google Shape;184;p32">
            <a:extLst>
              <a:ext uri="{FF2B5EF4-FFF2-40B4-BE49-F238E27FC236}">
                <a16:creationId xmlns:a16="http://schemas.microsoft.com/office/drawing/2014/main" id="{11E0CE38-0D6A-5B4B-ACB1-1845DD7CE8F4}"/>
              </a:ext>
            </a:extLst>
          </p:cNvPr>
          <p:cNvSpPr txBox="1">
            <a:spLocks/>
          </p:cNvSpPr>
          <p:nvPr/>
        </p:nvSpPr>
        <p:spPr>
          <a:xfrm>
            <a:off x="530090" y="2060720"/>
            <a:ext cx="7944837" cy="2392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380990" indent="-380990">
              <a:lnSpc>
                <a:spcPct val="150000"/>
              </a:lnSpc>
            </a:pP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可用圖表或文字呈現</a:t>
            </a:r>
            <a:r>
              <a:rPr lang="en-US" altLang="zh-TW" sz="280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5 </a:t>
            </a: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年內財務預估。</a:t>
            </a:r>
            <a:endParaRPr lang="en-US" altLang="zh-TW" sz="2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380990" indent="-380990">
              <a:lnSpc>
                <a:spcPct val="150000"/>
              </a:lnSpc>
            </a:pP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必要資訊包括營收、成本和稅前淨利。</a:t>
            </a:r>
            <a:endParaRPr lang="en-US" altLang="zh-TW" sz="2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5995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/>
            <a:r>
              <a:rPr lang="en-US" altLang="zh-TW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10</a:t>
            </a:r>
            <a:r>
              <a:rPr lang="en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</a:t>
            </a:r>
            <a:r>
              <a:rPr lang="zh-TW" altLang="en-US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產品</a:t>
            </a:r>
            <a:r>
              <a:rPr lang="en-US" altLang="zh-TW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/</a:t>
            </a:r>
            <a:r>
              <a:rPr lang="zh-TW" altLang="en-US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商業化里程碑</a:t>
            </a:r>
            <a:br>
              <a:rPr lang="zh-TW" altLang="en-US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endParaRPr sz="4267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5" name="Google Shape;184;p32">
            <a:extLst>
              <a:ext uri="{FF2B5EF4-FFF2-40B4-BE49-F238E27FC236}">
                <a16:creationId xmlns:a16="http://schemas.microsoft.com/office/drawing/2014/main" id="{11E0CE38-0D6A-5B4B-ACB1-1845DD7CE8F4}"/>
              </a:ext>
            </a:extLst>
          </p:cNvPr>
          <p:cNvSpPr txBox="1">
            <a:spLocks/>
          </p:cNvSpPr>
          <p:nvPr/>
        </p:nvSpPr>
        <p:spPr>
          <a:xfrm>
            <a:off x="530090" y="2060720"/>
            <a:ext cx="11297475" cy="2392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380990" indent="-380990">
              <a:lnSpc>
                <a:spcPct val="150000"/>
              </a:lnSpc>
            </a:pPr>
            <a:r>
              <a:rPr lang="zh-TW" altLang="en-US" sz="28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規劃至少三年以上，公司創業重大里程碑，含產品開發、技術發展、專利、商業佈局、市場佈局規劃等。</a:t>
            </a:r>
          </a:p>
        </p:txBody>
      </p:sp>
      <p:grpSp>
        <p:nvGrpSpPr>
          <p:cNvPr id="30" name="群組 29"/>
          <p:cNvGrpSpPr/>
          <p:nvPr/>
        </p:nvGrpSpPr>
        <p:grpSpPr>
          <a:xfrm>
            <a:off x="1689654" y="3612531"/>
            <a:ext cx="8101013" cy="2507785"/>
            <a:chOff x="397567" y="2171357"/>
            <a:chExt cx="8101013" cy="2507785"/>
          </a:xfrm>
        </p:grpSpPr>
        <p:sp>
          <p:nvSpPr>
            <p:cNvPr id="31" name="矩形 30">
              <a:extLst>
                <a:ext uri="{FF2B5EF4-FFF2-40B4-BE49-F238E27FC236}">
                  <a16:creationId xmlns:a16="http://schemas.microsoft.com/office/drawing/2014/main" id="{60F190AE-0959-48CF-A451-8524D12757EB}"/>
                </a:ext>
              </a:extLst>
            </p:cNvPr>
            <p:cNvSpPr/>
            <p:nvPr/>
          </p:nvSpPr>
          <p:spPr>
            <a:xfrm>
              <a:off x="6874643" y="2320122"/>
              <a:ext cx="1623937" cy="2350235"/>
            </a:xfrm>
            <a:prstGeom prst="rect">
              <a:avLst/>
            </a:prstGeom>
            <a:solidFill>
              <a:srgbClr val="2683C6">
                <a:lumMod val="20000"/>
                <a:lumOff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685800">
                <a:defRPr/>
              </a:pPr>
              <a:endParaRPr lang="zh-TW" altLang="en-US" sz="1350">
                <a:solidFill>
                  <a:prstClr val="white"/>
                </a:solidFill>
                <a:cs typeface="Arial"/>
                <a:sym typeface="Arial"/>
              </a:endParaRPr>
            </a:p>
          </p:txBody>
        </p:sp>
        <p:sp>
          <p:nvSpPr>
            <p:cNvPr id="32" name="矩形 31">
              <a:extLst>
                <a:ext uri="{FF2B5EF4-FFF2-40B4-BE49-F238E27FC236}">
                  <a16:creationId xmlns:a16="http://schemas.microsoft.com/office/drawing/2014/main" id="{5A86EE7B-C21D-4ABD-8482-87187841BDF6}"/>
                </a:ext>
              </a:extLst>
            </p:cNvPr>
            <p:cNvSpPr/>
            <p:nvPr/>
          </p:nvSpPr>
          <p:spPr>
            <a:xfrm>
              <a:off x="3636105" y="2328907"/>
              <a:ext cx="1619269" cy="2350235"/>
            </a:xfrm>
            <a:prstGeom prst="rect">
              <a:avLst/>
            </a:prstGeom>
            <a:solidFill>
              <a:srgbClr val="2683C6">
                <a:lumMod val="20000"/>
                <a:lumOff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685800">
                <a:defRPr/>
              </a:pPr>
              <a:endParaRPr lang="zh-TW" altLang="en-US" sz="1350">
                <a:solidFill>
                  <a:prstClr val="white"/>
                </a:solidFill>
                <a:cs typeface="Arial"/>
                <a:sym typeface="Arial"/>
              </a:endParaRPr>
            </a:p>
          </p:txBody>
        </p:sp>
        <p:sp>
          <p:nvSpPr>
            <p:cNvPr id="33" name="矩形 32">
              <a:extLst>
                <a:ext uri="{FF2B5EF4-FFF2-40B4-BE49-F238E27FC236}">
                  <a16:creationId xmlns:a16="http://schemas.microsoft.com/office/drawing/2014/main" id="{75084C17-ECBB-42DF-852C-E4C87B9DBE5A}"/>
                </a:ext>
              </a:extLst>
            </p:cNvPr>
            <p:cNvSpPr/>
            <p:nvPr/>
          </p:nvSpPr>
          <p:spPr>
            <a:xfrm>
              <a:off x="397567" y="2328907"/>
              <a:ext cx="1619269" cy="2350235"/>
            </a:xfrm>
            <a:prstGeom prst="rect">
              <a:avLst/>
            </a:prstGeom>
            <a:solidFill>
              <a:srgbClr val="2683C6">
                <a:lumMod val="20000"/>
                <a:lumOff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685800">
                <a:defRPr/>
              </a:pPr>
              <a:endParaRPr lang="zh-TW" altLang="en-US" sz="1350">
                <a:solidFill>
                  <a:prstClr val="white"/>
                </a:solidFill>
                <a:cs typeface="Arial"/>
                <a:sym typeface="Arial"/>
              </a:endParaRPr>
            </a:p>
          </p:txBody>
        </p:sp>
        <p:grpSp>
          <p:nvGrpSpPr>
            <p:cNvPr id="34" name="群組 33">
              <a:extLst>
                <a:ext uri="{FF2B5EF4-FFF2-40B4-BE49-F238E27FC236}">
                  <a16:creationId xmlns:a16="http://schemas.microsoft.com/office/drawing/2014/main" id="{C168651E-00A9-4F99-BB2C-0BC30EE0A3FF}"/>
                </a:ext>
              </a:extLst>
            </p:cNvPr>
            <p:cNvGrpSpPr/>
            <p:nvPr/>
          </p:nvGrpSpPr>
          <p:grpSpPr>
            <a:xfrm>
              <a:off x="397568" y="2171357"/>
              <a:ext cx="8101012" cy="311295"/>
              <a:chOff x="695325" y="1700808"/>
              <a:chExt cx="10801350" cy="580999"/>
            </a:xfrm>
          </p:grpSpPr>
          <p:cxnSp>
            <p:nvCxnSpPr>
              <p:cNvPr id="35" name="直接箭头连接符 2">
                <a:extLst>
                  <a:ext uri="{FF2B5EF4-FFF2-40B4-BE49-F238E27FC236}">
                    <a16:creationId xmlns:a16="http://schemas.microsoft.com/office/drawing/2014/main" id="{F49C4647-F69A-4E0D-B958-3985F7D01D35}"/>
                  </a:ext>
                </a:extLst>
              </p:cNvPr>
              <p:cNvCxnSpPr/>
              <p:nvPr/>
            </p:nvCxnSpPr>
            <p:spPr>
              <a:xfrm>
                <a:off x="695325" y="1978463"/>
                <a:ext cx="10801350" cy="25690"/>
              </a:xfrm>
              <a:prstGeom prst="straightConnector1">
                <a:avLst/>
              </a:prstGeom>
              <a:solidFill>
                <a:sysClr val="window" lastClr="FFFFFF"/>
              </a:solidFill>
              <a:ln w="38100" cap="flat" cmpd="sng" algn="ctr">
                <a:solidFill>
                  <a:srgbClr val="2683C6"/>
                </a:solidFill>
                <a:prstDash val="solid"/>
                <a:headEnd type="none" w="med" len="med"/>
                <a:tailEnd type="stealth" w="med" len="med"/>
              </a:ln>
              <a:effectLst/>
            </p:spPr>
          </p:cxnSp>
          <p:sp>
            <p:nvSpPr>
              <p:cNvPr id="36" name="íṧḷiďé">
                <a:extLst>
                  <a:ext uri="{FF2B5EF4-FFF2-40B4-BE49-F238E27FC236}">
                    <a16:creationId xmlns:a16="http://schemas.microsoft.com/office/drawing/2014/main" id="{41EFFE24-A114-46EF-B85C-4255F112C416}"/>
                  </a:ext>
                </a:extLst>
              </p:cNvPr>
              <p:cNvSpPr/>
              <p:nvPr/>
            </p:nvSpPr>
            <p:spPr>
              <a:xfrm>
                <a:off x="695325" y="1700808"/>
                <a:ext cx="580999" cy="580999"/>
              </a:xfrm>
              <a:prstGeom prst="ellipse">
                <a:avLst/>
              </a:prstGeom>
              <a:solidFill>
                <a:sysClr val="window" lastClr="FFFFFF"/>
              </a:solidFill>
              <a:ln w="38100" cap="flat" cmpd="sng" algn="ctr">
                <a:solidFill>
                  <a:srgbClr val="2683C6"/>
                </a:solidFill>
                <a:prstDash val="solid"/>
              </a:ln>
              <a:effectLst/>
            </p:spPr>
            <p:txBody>
              <a:bodyPr wrap="none" rtlCol="0" anchor="ctr">
                <a:normAutofit fontScale="92500" lnSpcReduction="20000"/>
              </a:bodyPr>
              <a:lstStyle/>
              <a:p>
                <a:pPr marL="169069" indent="-169069" algn="ctr" defTabSz="6858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altLang="zh-TW" sz="1050" b="1" kern="0" dirty="0">
                    <a:solidFill>
                      <a:srgbClr val="2683C6"/>
                    </a:solidFill>
                    <a:latin typeface="微軟正黑體" pitchFamily="34" charset="-120"/>
                    <a:ea typeface="微軟正黑體" pitchFamily="34" charset="-120"/>
                    <a:cs typeface="Arial"/>
                    <a:sym typeface="Arial"/>
                  </a:rPr>
                  <a:t>2021</a:t>
                </a:r>
              </a:p>
            </p:txBody>
          </p:sp>
          <p:sp>
            <p:nvSpPr>
              <p:cNvPr id="37" name="íṧḷiďé">
                <a:extLst>
                  <a:ext uri="{FF2B5EF4-FFF2-40B4-BE49-F238E27FC236}">
                    <a16:creationId xmlns:a16="http://schemas.microsoft.com/office/drawing/2014/main" id="{58178774-45F8-42A1-BC49-12311E3680FE}"/>
                  </a:ext>
                </a:extLst>
              </p:cNvPr>
              <p:cNvSpPr/>
              <p:nvPr/>
            </p:nvSpPr>
            <p:spPr>
              <a:xfrm>
                <a:off x="2854350" y="1700808"/>
                <a:ext cx="580999" cy="580999"/>
              </a:xfrm>
              <a:prstGeom prst="ellipse">
                <a:avLst/>
              </a:prstGeom>
              <a:solidFill>
                <a:sysClr val="window" lastClr="FFFFFF"/>
              </a:solidFill>
              <a:ln w="38100" cap="flat" cmpd="sng" algn="ctr">
                <a:solidFill>
                  <a:srgbClr val="2683C6"/>
                </a:solidFill>
                <a:prstDash val="solid"/>
              </a:ln>
              <a:effectLst/>
            </p:spPr>
            <p:txBody>
              <a:bodyPr wrap="none" rtlCol="0" anchor="ctr">
                <a:normAutofit fontScale="92500" lnSpcReduction="20000"/>
              </a:bodyPr>
              <a:lstStyle/>
              <a:p>
                <a:pPr marL="169069" indent="-169069" algn="ctr" defTabSz="6858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altLang="zh-TW" sz="1050" b="1" kern="0" dirty="0">
                    <a:solidFill>
                      <a:srgbClr val="2683C6"/>
                    </a:solidFill>
                    <a:latin typeface="微軟正黑體" pitchFamily="34" charset="-120"/>
                    <a:ea typeface="微軟正黑體" pitchFamily="34" charset="-120"/>
                    <a:cs typeface="Arial"/>
                    <a:sym typeface="Arial"/>
                  </a:rPr>
                  <a:t>2022</a:t>
                </a:r>
              </a:p>
            </p:txBody>
          </p:sp>
          <p:sp>
            <p:nvSpPr>
              <p:cNvPr id="38" name="íṧḷiďé">
                <a:extLst>
                  <a:ext uri="{FF2B5EF4-FFF2-40B4-BE49-F238E27FC236}">
                    <a16:creationId xmlns:a16="http://schemas.microsoft.com/office/drawing/2014/main" id="{D05969DF-8896-4C26-868F-C08D98196FCA}"/>
                  </a:ext>
                </a:extLst>
              </p:cNvPr>
              <p:cNvSpPr/>
              <p:nvPr/>
            </p:nvSpPr>
            <p:spPr>
              <a:xfrm>
                <a:off x="5013375" y="1700808"/>
                <a:ext cx="580999" cy="580999"/>
              </a:xfrm>
              <a:prstGeom prst="ellipse">
                <a:avLst/>
              </a:prstGeom>
              <a:solidFill>
                <a:sysClr val="window" lastClr="FFFFFF"/>
              </a:solidFill>
              <a:ln w="38100" cap="flat" cmpd="sng" algn="ctr">
                <a:solidFill>
                  <a:srgbClr val="2683C6"/>
                </a:solidFill>
                <a:prstDash val="solid"/>
              </a:ln>
              <a:effectLst/>
            </p:spPr>
            <p:txBody>
              <a:bodyPr wrap="none" rtlCol="0" anchor="ctr">
                <a:normAutofit fontScale="92500" lnSpcReduction="20000"/>
              </a:bodyPr>
              <a:lstStyle/>
              <a:p>
                <a:pPr marL="169069" indent="-169069" algn="ctr" defTabSz="6858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altLang="zh-TW" sz="1050" b="1" kern="0" dirty="0">
                    <a:solidFill>
                      <a:srgbClr val="2683C6"/>
                    </a:solidFill>
                    <a:latin typeface="微軟正黑體" pitchFamily="34" charset="-120"/>
                    <a:ea typeface="微軟正黑體" pitchFamily="34" charset="-120"/>
                    <a:cs typeface="Arial"/>
                    <a:sym typeface="Arial"/>
                  </a:rPr>
                  <a:t>2023</a:t>
                </a:r>
              </a:p>
            </p:txBody>
          </p:sp>
          <p:sp>
            <p:nvSpPr>
              <p:cNvPr id="39" name="íṧḷiďé">
                <a:extLst>
                  <a:ext uri="{FF2B5EF4-FFF2-40B4-BE49-F238E27FC236}">
                    <a16:creationId xmlns:a16="http://schemas.microsoft.com/office/drawing/2014/main" id="{AF58059B-CC69-473B-9205-7BA6A9990A79}"/>
                  </a:ext>
                </a:extLst>
              </p:cNvPr>
              <p:cNvSpPr/>
              <p:nvPr/>
            </p:nvSpPr>
            <p:spPr>
              <a:xfrm>
                <a:off x="7172400" y="1700808"/>
                <a:ext cx="580999" cy="580999"/>
              </a:xfrm>
              <a:prstGeom prst="ellipse">
                <a:avLst/>
              </a:prstGeom>
              <a:solidFill>
                <a:sysClr val="window" lastClr="FFFFFF"/>
              </a:solidFill>
              <a:ln w="38100" cap="flat" cmpd="sng" algn="ctr">
                <a:solidFill>
                  <a:srgbClr val="2683C6"/>
                </a:solidFill>
                <a:prstDash val="solid"/>
              </a:ln>
              <a:effectLst/>
            </p:spPr>
            <p:txBody>
              <a:bodyPr wrap="none" rtlCol="0" anchor="ctr">
                <a:normAutofit fontScale="92500" lnSpcReduction="20000"/>
              </a:bodyPr>
              <a:lstStyle/>
              <a:p>
                <a:pPr marL="169069" indent="-169069" algn="ctr" defTabSz="6858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altLang="zh-TW" sz="1050" b="1" kern="0" dirty="0">
                    <a:solidFill>
                      <a:srgbClr val="2683C6"/>
                    </a:solidFill>
                    <a:latin typeface="微軟正黑體" pitchFamily="34" charset="-120"/>
                    <a:ea typeface="微軟正黑體" pitchFamily="34" charset="-120"/>
                    <a:cs typeface="Arial"/>
                    <a:sym typeface="Arial"/>
                  </a:rPr>
                  <a:t>2024</a:t>
                </a:r>
              </a:p>
            </p:txBody>
          </p:sp>
          <p:sp>
            <p:nvSpPr>
              <p:cNvPr id="40" name="íṧḷiďé">
                <a:extLst>
                  <a:ext uri="{FF2B5EF4-FFF2-40B4-BE49-F238E27FC236}">
                    <a16:creationId xmlns:a16="http://schemas.microsoft.com/office/drawing/2014/main" id="{15AA3600-D71B-431C-9FB5-A8B03D1DE92F}"/>
                  </a:ext>
                </a:extLst>
              </p:cNvPr>
              <p:cNvSpPr/>
              <p:nvPr/>
            </p:nvSpPr>
            <p:spPr>
              <a:xfrm>
                <a:off x="9331425" y="1700808"/>
                <a:ext cx="580999" cy="580999"/>
              </a:xfrm>
              <a:prstGeom prst="ellipse">
                <a:avLst/>
              </a:prstGeom>
              <a:solidFill>
                <a:sysClr val="window" lastClr="FFFFFF"/>
              </a:solidFill>
              <a:ln w="38100" cap="flat" cmpd="sng" algn="ctr">
                <a:solidFill>
                  <a:srgbClr val="2683C6"/>
                </a:solidFill>
                <a:prstDash val="solid"/>
              </a:ln>
              <a:effectLst/>
            </p:spPr>
            <p:txBody>
              <a:bodyPr wrap="none" rtlCol="0" anchor="ctr">
                <a:normAutofit fontScale="92500" lnSpcReduction="20000"/>
              </a:bodyPr>
              <a:lstStyle/>
              <a:p>
                <a:pPr marL="169069" indent="-169069" algn="ctr" defTabSz="6858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altLang="zh-TW" sz="1050" b="1" kern="0" dirty="0">
                    <a:solidFill>
                      <a:srgbClr val="2683C6"/>
                    </a:solidFill>
                    <a:latin typeface="微軟正黑體" pitchFamily="34" charset="-120"/>
                    <a:ea typeface="微軟正黑體" pitchFamily="34" charset="-120"/>
                    <a:cs typeface="Arial"/>
                    <a:sym typeface="Arial"/>
                  </a:rPr>
                  <a:t>2025</a:t>
                </a:r>
              </a:p>
            </p:txBody>
          </p:sp>
        </p:grpSp>
      </p:grpSp>
      <p:graphicFrame>
        <p:nvGraphicFramePr>
          <p:cNvPr id="41" name="表格 40">
            <a:extLst>
              <a:ext uri="{FF2B5EF4-FFF2-40B4-BE49-F238E27FC236}">
                <a16:creationId xmlns:a16="http://schemas.microsoft.com/office/drawing/2014/main" id="{13AF2FC1-6887-476B-B9BA-106778A7540D}"/>
              </a:ext>
            </a:extLst>
          </p:cNvPr>
          <p:cNvGraphicFramePr>
            <a:graphicFrameLocks noGrp="1"/>
          </p:cNvGraphicFramePr>
          <p:nvPr/>
        </p:nvGraphicFramePr>
        <p:xfrm>
          <a:off x="1689654" y="4076890"/>
          <a:ext cx="1512224" cy="2073928"/>
        </p:xfrm>
        <a:graphic>
          <a:graphicData uri="http://schemas.openxmlformats.org/drawingml/2006/table">
            <a:tbl>
              <a:tblPr/>
              <a:tblGrid>
                <a:gridCol w="465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6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r>
                        <a:rPr lang="en-US" altLang="zh-TW" sz="1100" b="1" dirty="0">
                          <a:latin typeface="微軟正黑體" pitchFamily="34" charset="-120"/>
                          <a:ea typeface="微軟正黑體" pitchFamily="34" charset="-120"/>
                        </a:rPr>
                        <a:t>1</a:t>
                      </a:r>
                      <a:r>
                        <a:rPr lang="zh-TW" altLang="en-US" sz="1100" b="1" dirty="0">
                          <a:latin typeface="微軟正黑體" pitchFamily="34" charset="-120"/>
                          <a:ea typeface="微軟正黑體" pitchFamily="34" charset="-120"/>
                        </a:rPr>
                        <a:t>月 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計畫擷取</a:t>
                      </a:r>
                      <a:endParaRPr lang="en-US" altLang="zh-TW" sz="11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r>
                        <a:rPr lang="en-US" altLang="zh-TW" sz="1100" b="1" dirty="0">
                          <a:latin typeface="微軟正黑體" pitchFamily="34" charset="-120"/>
                          <a:ea typeface="微軟正黑體" pitchFamily="34" charset="-120"/>
                        </a:rPr>
                        <a:t>6</a:t>
                      </a:r>
                      <a:r>
                        <a:rPr lang="zh-TW" altLang="en-US" sz="1100" b="1" dirty="0">
                          <a:latin typeface="微軟正黑體" pitchFamily="34" charset="-120"/>
                          <a:ea typeface="微軟正黑體" pitchFamily="34" charset="-120"/>
                        </a:rPr>
                        <a:t>月 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zh-TW" altLang="en-US" sz="1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完成原型產品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r>
                        <a:rPr lang="en-US" altLang="zh-TW" sz="1100" b="1" dirty="0">
                          <a:latin typeface="微軟正黑體" pitchFamily="34" charset="-120"/>
                          <a:ea typeface="微軟正黑體" pitchFamily="34" charset="-120"/>
                        </a:rPr>
                        <a:t>12</a:t>
                      </a:r>
                      <a:r>
                        <a:rPr lang="zh-TW" altLang="en-US" sz="1100" b="1" dirty="0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成立公司</a:t>
                      </a:r>
                      <a:endParaRPr lang="en-US" altLang="zh-TW" sz="11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r>
                        <a:rPr lang="en-US" altLang="zh-TW" sz="1100" b="1" dirty="0">
                          <a:latin typeface="微軟正黑體" pitchFamily="34" charset="-120"/>
                          <a:ea typeface="微軟正黑體" pitchFamily="34" charset="-120"/>
                        </a:rPr>
                        <a:t>12</a:t>
                      </a:r>
                      <a:r>
                        <a:rPr lang="zh-TW" altLang="en-US" sz="1100" b="1" dirty="0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完成首輪募資</a:t>
                      </a:r>
                      <a:endParaRPr lang="en-US" altLang="zh-TW" sz="11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2" name="表格 41">
            <a:extLst>
              <a:ext uri="{FF2B5EF4-FFF2-40B4-BE49-F238E27FC236}">
                <a16:creationId xmlns:a16="http://schemas.microsoft.com/office/drawing/2014/main" id="{4D02697E-B35F-474E-8E35-E408347A7F52}"/>
              </a:ext>
            </a:extLst>
          </p:cNvPr>
          <p:cNvGraphicFramePr>
            <a:graphicFrameLocks noGrp="1"/>
          </p:cNvGraphicFramePr>
          <p:nvPr/>
        </p:nvGraphicFramePr>
        <p:xfrm>
          <a:off x="3313537" y="4076890"/>
          <a:ext cx="1512224" cy="2392680"/>
        </p:xfrm>
        <a:graphic>
          <a:graphicData uri="http://schemas.openxmlformats.org/drawingml/2006/table">
            <a:tbl>
              <a:tblPr/>
              <a:tblGrid>
                <a:gridCol w="465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6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308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r>
                        <a:rPr lang="zh-TW" altLang="en-US" sz="1100" b="1" dirty="0">
                          <a:latin typeface="微軟正黑體" pitchFamily="34" charset="-120"/>
                          <a:ea typeface="微軟正黑體" pitchFamily="34" charset="-120"/>
                        </a:rPr>
                        <a:t>月 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308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r>
                        <a:rPr lang="zh-TW" altLang="en-US" sz="1100" b="1" dirty="0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308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r>
                        <a:rPr lang="zh-TW" altLang="en-US" sz="1100" b="1" dirty="0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2784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2784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784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2784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2784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3" name="表格 42">
            <a:extLst>
              <a:ext uri="{FF2B5EF4-FFF2-40B4-BE49-F238E27FC236}">
                <a16:creationId xmlns:a16="http://schemas.microsoft.com/office/drawing/2014/main" id="{EBC7E6A5-D08F-41AA-8ABB-3C3BC38357EE}"/>
              </a:ext>
            </a:extLst>
          </p:cNvPr>
          <p:cNvGraphicFramePr>
            <a:graphicFrameLocks noGrp="1"/>
          </p:cNvGraphicFramePr>
          <p:nvPr/>
        </p:nvGraphicFramePr>
        <p:xfrm>
          <a:off x="4928192" y="4076889"/>
          <a:ext cx="1512224" cy="2507785"/>
        </p:xfrm>
        <a:graphic>
          <a:graphicData uri="http://schemas.openxmlformats.org/drawingml/2006/table">
            <a:tbl>
              <a:tblPr/>
              <a:tblGrid>
                <a:gridCol w="465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6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620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r>
                        <a:rPr lang="zh-TW" altLang="en-US" sz="1100" b="1" dirty="0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620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r>
                        <a:rPr lang="zh-TW" altLang="en-US" sz="1100" b="1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20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r>
                        <a:rPr lang="zh-TW" altLang="en-US" sz="1100" b="1" dirty="0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4" name="表格 43">
            <a:extLst>
              <a:ext uri="{FF2B5EF4-FFF2-40B4-BE49-F238E27FC236}">
                <a16:creationId xmlns:a16="http://schemas.microsoft.com/office/drawing/2014/main" id="{862736B2-E153-423B-8B2B-C2B37070951A}"/>
              </a:ext>
            </a:extLst>
          </p:cNvPr>
          <p:cNvGraphicFramePr>
            <a:graphicFrameLocks noGrp="1"/>
          </p:cNvGraphicFramePr>
          <p:nvPr/>
        </p:nvGraphicFramePr>
        <p:xfrm>
          <a:off x="6531741" y="4076889"/>
          <a:ext cx="1512224" cy="2507785"/>
        </p:xfrm>
        <a:graphic>
          <a:graphicData uri="http://schemas.openxmlformats.org/drawingml/2006/table">
            <a:tbl>
              <a:tblPr/>
              <a:tblGrid>
                <a:gridCol w="402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95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620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r>
                        <a:rPr lang="zh-TW" altLang="en-US" sz="1100" b="1" dirty="0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620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r>
                        <a:rPr lang="zh-TW" altLang="en-US" sz="1100" b="1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20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r>
                        <a:rPr lang="zh-TW" altLang="en-US" sz="1100" b="1" dirty="0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5" name="表格 44">
            <a:extLst>
              <a:ext uri="{FF2B5EF4-FFF2-40B4-BE49-F238E27FC236}">
                <a16:creationId xmlns:a16="http://schemas.microsoft.com/office/drawing/2014/main" id="{F5406D74-8BE6-494E-A197-2608A105AD89}"/>
              </a:ext>
            </a:extLst>
          </p:cNvPr>
          <p:cNvGraphicFramePr>
            <a:graphicFrameLocks noGrp="1"/>
          </p:cNvGraphicFramePr>
          <p:nvPr/>
        </p:nvGraphicFramePr>
        <p:xfrm>
          <a:off x="8166729" y="4076889"/>
          <a:ext cx="1512224" cy="2507785"/>
        </p:xfrm>
        <a:graphic>
          <a:graphicData uri="http://schemas.openxmlformats.org/drawingml/2006/table">
            <a:tbl>
              <a:tblPr/>
              <a:tblGrid>
                <a:gridCol w="465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6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620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r>
                        <a:rPr lang="zh-TW" altLang="en-US" sz="1100" b="1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620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r>
                        <a:rPr lang="zh-TW" altLang="en-US" sz="1100" b="1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20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r>
                        <a:rPr lang="zh-TW" altLang="en-US" sz="1100" b="1" dirty="0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9241"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r"/>
                      <a:endParaRPr lang="zh-TW" altLang="en-US" sz="11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L="431757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L="86351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L="129527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L="172702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L="2158784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L="2590541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L="3022298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L="3454055" marR="0" algn="l" defTabSz="863514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kern="1200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8508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 algn="l"/>
            <a:r>
              <a:rPr lang="en-US" altLang="zh-TW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11</a:t>
            </a:r>
            <a:r>
              <a:rPr lang="en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</a:t>
            </a:r>
            <a:r>
              <a:rPr lang="zh-TW" altLang="en-US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資金規劃</a:t>
            </a:r>
            <a:br>
              <a:rPr lang="zh-TW" altLang="en-US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endParaRPr sz="4267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5" name="Google Shape;184;p32">
            <a:extLst>
              <a:ext uri="{FF2B5EF4-FFF2-40B4-BE49-F238E27FC236}">
                <a16:creationId xmlns:a16="http://schemas.microsoft.com/office/drawing/2014/main" id="{11E0CE38-0D6A-5B4B-ACB1-1845DD7CE8F4}"/>
              </a:ext>
            </a:extLst>
          </p:cNvPr>
          <p:cNvSpPr txBox="1">
            <a:spLocks/>
          </p:cNvSpPr>
          <p:nvPr/>
        </p:nvSpPr>
        <p:spPr>
          <a:xfrm>
            <a:off x="530090" y="2060720"/>
            <a:ext cx="7944837" cy="2392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380990" indent="-380990">
              <a:lnSpc>
                <a:spcPct val="150000"/>
              </a:lnSpc>
            </a:pPr>
            <a:r>
              <a:rPr lang="zh-TW" altLang="en-US" sz="28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描述會需要多少資金達到下一階段重要里程碑。</a:t>
            </a:r>
            <a:endParaRPr lang="en-US" altLang="zh-TW" sz="2800" dirty="0">
              <a:solidFill>
                <a:schemeClr val="tx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93344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l"/>
            <a:r>
              <a:rPr lang="en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12. 團隊</a:t>
            </a:r>
            <a:r>
              <a:rPr lang="zh-TW" altLang="en-US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組成</a:t>
            </a:r>
            <a:endParaRPr sz="4267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5" name="Google Shape;184;p32">
            <a:extLst>
              <a:ext uri="{FF2B5EF4-FFF2-40B4-BE49-F238E27FC236}">
                <a16:creationId xmlns:a16="http://schemas.microsoft.com/office/drawing/2014/main" id="{11E0CE38-0D6A-5B4B-ACB1-1845DD7CE8F4}"/>
              </a:ext>
            </a:extLst>
          </p:cNvPr>
          <p:cNvSpPr txBox="1">
            <a:spLocks/>
          </p:cNvSpPr>
          <p:nvPr/>
        </p:nvSpPr>
        <p:spPr>
          <a:xfrm>
            <a:off x="530090" y="2060720"/>
            <a:ext cx="9503258" cy="2392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380990" indent="-380990">
              <a:lnSpc>
                <a:spcPct val="150000"/>
              </a:lnSpc>
            </a:pP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條列核心團隊成員的名稱、在團隊的角色和主要資歷。</a:t>
            </a:r>
            <a:endParaRPr lang="en-US" altLang="zh-TW" sz="2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94765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l"/>
            <a:r>
              <a:rPr lang="en-US" sz="4267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封底</a:t>
            </a:r>
            <a:endParaRPr sz="4267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5" name="Google Shape;184;p32">
            <a:extLst>
              <a:ext uri="{FF2B5EF4-FFF2-40B4-BE49-F238E27FC236}">
                <a16:creationId xmlns:a16="http://schemas.microsoft.com/office/drawing/2014/main" id="{11E0CE38-0D6A-5B4B-ACB1-1845DD7CE8F4}"/>
              </a:ext>
            </a:extLst>
          </p:cNvPr>
          <p:cNvSpPr txBox="1">
            <a:spLocks/>
          </p:cNvSpPr>
          <p:nvPr/>
        </p:nvSpPr>
        <p:spPr>
          <a:xfrm>
            <a:off x="530089" y="2060720"/>
            <a:ext cx="7230384" cy="1539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380990" indent="-380990">
              <a:lnSpc>
                <a:spcPct val="150000"/>
              </a:lnSpc>
            </a:pP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聯繫人和聯絡方式</a:t>
            </a:r>
            <a:endParaRPr lang="zh-TW" altLang="en-US" sz="1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44363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/>
            <a:r>
              <a:rPr lang="en" sz="427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1. </a:t>
            </a:r>
            <a:r>
              <a:rPr lang="zh-TW" altLang="en-US" sz="427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產品</a:t>
            </a:r>
            <a:r>
              <a:rPr lang="en-US" altLang="zh-TW" sz="427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/</a:t>
            </a:r>
            <a:r>
              <a:rPr lang="zh-TW" altLang="en-US" sz="427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服務應用情境情境說明</a:t>
            </a:r>
          </a:p>
        </p:txBody>
      </p:sp>
      <p:sp>
        <p:nvSpPr>
          <p:cNvPr id="5" name="Google Shape;184;p32">
            <a:extLst>
              <a:ext uri="{FF2B5EF4-FFF2-40B4-BE49-F238E27FC236}">
                <a16:creationId xmlns:a16="http://schemas.microsoft.com/office/drawing/2014/main" id="{11E0CE38-0D6A-5B4B-ACB1-1845DD7CE8F4}"/>
              </a:ext>
            </a:extLst>
          </p:cNvPr>
          <p:cNvSpPr txBox="1">
            <a:spLocks/>
          </p:cNvSpPr>
          <p:nvPr/>
        </p:nvSpPr>
        <p:spPr>
          <a:xfrm>
            <a:off x="530090" y="2060720"/>
            <a:ext cx="8341325" cy="19891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380990" indent="-380990">
              <a:lnSpc>
                <a:spcPct val="150000"/>
              </a:lnSpc>
            </a:pP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簡單描述具體的產品或服務為何。</a:t>
            </a:r>
            <a:endParaRPr lang="en-US" altLang="zh-TW" sz="2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380990" indent="-380990">
              <a:lnSpc>
                <a:spcPct val="150000"/>
              </a:lnSpc>
            </a:pP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可使用圖片、影片、流程圖或文字等方式表現。</a:t>
            </a:r>
          </a:p>
        </p:txBody>
      </p:sp>
    </p:spTree>
    <p:extLst>
      <p:ext uri="{BB962C8B-B14F-4D97-AF65-F5344CB8AC3E}">
        <p14:creationId xmlns:p14="http://schemas.microsoft.com/office/powerpoint/2010/main" val="1344807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l"/>
            <a:r>
              <a:rPr lang="en-US" altLang="zh-TW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</a:t>
            </a:r>
            <a:r>
              <a:rPr lang="en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關鍵痛點</a:t>
            </a:r>
            <a:endParaRPr sz="4267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5" name="Google Shape;184;p32">
            <a:extLst>
              <a:ext uri="{FF2B5EF4-FFF2-40B4-BE49-F238E27FC236}">
                <a16:creationId xmlns:a16="http://schemas.microsoft.com/office/drawing/2014/main" id="{11E0CE38-0D6A-5B4B-ACB1-1845DD7CE8F4}"/>
              </a:ext>
            </a:extLst>
          </p:cNvPr>
          <p:cNvSpPr txBox="1">
            <a:spLocks/>
          </p:cNvSpPr>
          <p:nvPr/>
        </p:nvSpPr>
        <p:spPr>
          <a:xfrm>
            <a:off x="530090" y="2060720"/>
            <a:ext cx="8341325" cy="19891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380990" indent="-380990">
              <a:lnSpc>
                <a:spcPct val="150000"/>
              </a:lnSpc>
            </a:pPr>
            <a:r>
              <a:rPr lang="en" altLang="zh-TW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簡單描述你要解決什麼問題</a:t>
            </a: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  <a:endParaRPr lang="en-US" altLang="zh-TW" sz="2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380990" indent="-380990">
              <a:lnSpc>
                <a:spcPct val="150000"/>
              </a:lnSpc>
            </a:pPr>
            <a:r>
              <a:rPr lang="en" altLang="zh-TW" sz="2800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最多條列三點</a:t>
            </a: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  <a:endParaRPr lang="zh-TW" altLang="en-US" sz="1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3844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l"/>
            <a:r>
              <a:rPr lang="en-US" altLang="zh-TW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3</a:t>
            </a:r>
            <a:r>
              <a:rPr lang="en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</a:t>
            </a:r>
            <a:r>
              <a:rPr lang="en" sz="4267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解決方案</a:t>
            </a:r>
            <a:endParaRPr sz="4267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5" name="Google Shape;184;p32">
            <a:extLst>
              <a:ext uri="{FF2B5EF4-FFF2-40B4-BE49-F238E27FC236}">
                <a16:creationId xmlns:a16="http://schemas.microsoft.com/office/drawing/2014/main" id="{11E0CE38-0D6A-5B4B-ACB1-1845DD7CE8F4}"/>
              </a:ext>
            </a:extLst>
          </p:cNvPr>
          <p:cNvSpPr txBox="1">
            <a:spLocks/>
          </p:cNvSpPr>
          <p:nvPr/>
        </p:nvSpPr>
        <p:spPr>
          <a:xfrm>
            <a:off x="530089" y="2060720"/>
            <a:ext cx="9365473" cy="2392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380990" indent="-380990">
              <a:lnSpc>
                <a:spcPct val="150000"/>
              </a:lnSpc>
            </a:pP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簡單描述你要用什麼途徑或方法（例如使用行動</a:t>
            </a:r>
            <a:r>
              <a:rPr lang="en-US" altLang="zh-TW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app</a:t>
            </a: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、穿戴裝置等），解決關鍵痛點或是創造核心價值。</a:t>
            </a:r>
            <a:endParaRPr lang="en-US" altLang="zh-TW" sz="2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380990" indent="-380990">
              <a:lnSpc>
                <a:spcPct val="150000"/>
              </a:lnSpc>
            </a:pP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最多條列三點。</a:t>
            </a:r>
            <a:endParaRPr lang="zh-TW" altLang="en-US" sz="1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92922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l"/>
            <a:r>
              <a:rPr lang="en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4. 競爭</a:t>
            </a:r>
            <a:r>
              <a:rPr lang="zh-TW" altLang="en-US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者</a:t>
            </a:r>
            <a:r>
              <a:rPr lang="en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分析</a:t>
            </a:r>
            <a:endParaRPr sz="4267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5" name="Google Shape;184;p32">
            <a:extLst>
              <a:ext uri="{FF2B5EF4-FFF2-40B4-BE49-F238E27FC236}">
                <a16:creationId xmlns:a16="http://schemas.microsoft.com/office/drawing/2014/main" id="{11E0CE38-0D6A-5B4B-ACB1-1845DD7CE8F4}"/>
              </a:ext>
            </a:extLst>
          </p:cNvPr>
          <p:cNvSpPr txBox="1">
            <a:spLocks/>
          </p:cNvSpPr>
          <p:nvPr/>
        </p:nvSpPr>
        <p:spPr>
          <a:xfrm>
            <a:off x="530089" y="2060720"/>
            <a:ext cx="7230384" cy="2392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380990" indent="-380990">
              <a:lnSpc>
                <a:spcPct val="150000"/>
              </a:lnSpc>
            </a:pP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目前潛在客戶會使用的解決方案有哪些。</a:t>
            </a:r>
            <a:endParaRPr lang="en-US" altLang="zh-TW" sz="2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380990" indent="-380990">
              <a:lnSpc>
                <a:spcPct val="150000"/>
              </a:lnSpc>
            </a:pP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呈現你的優勢或亮點在哪。</a:t>
            </a:r>
            <a:endParaRPr lang="en-US" altLang="zh-TW" sz="2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380990" indent="-380990">
              <a:lnSpc>
                <a:spcPct val="150000"/>
              </a:lnSpc>
            </a:pP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可使用表格、象限圖等方式表現。</a:t>
            </a:r>
            <a:endParaRPr lang="zh-TW" altLang="en-US" sz="1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4326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l"/>
            <a:r>
              <a:rPr lang="en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5. </a:t>
            </a:r>
            <a:r>
              <a:rPr lang="en" sz="4267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市場規模</a:t>
            </a:r>
            <a:endParaRPr sz="4267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5" name="Google Shape;184;p32">
            <a:extLst>
              <a:ext uri="{FF2B5EF4-FFF2-40B4-BE49-F238E27FC236}">
                <a16:creationId xmlns:a16="http://schemas.microsoft.com/office/drawing/2014/main" id="{11E0CE38-0D6A-5B4B-ACB1-1845DD7CE8F4}"/>
              </a:ext>
            </a:extLst>
          </p:cNvPr>
          <p:cNvSpPr txBox="1">
            <a:spLocks/>
          </p:cNvSpPr>
          <p:nvPr/>
        </p:nvSpPr>
        <p:spPr>
          <a:xfrm>
            <a:off x="530088" y="2060720"/>
            <a:ext cx="10948037" cy="2392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380990" indent="-380990">
              <a:lnSpc>
                <a:spcPct val="150000"/>
              </a:lnSpc>
            </a:pP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你面對的市場規模大約多大。</a:t>
            </a:r>
            <a:endParaRPr lang="en-US" altLang="zh-TW" sz="2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380990" indent="-380990">
              <a:lnSpc>
                <a:spcPct val="150000"/>
              </a:lnSpc>
            </a:pP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以年營業額為單位。</a:t>
            </a:r>
            <a:endParaRPr lang="en-US" altLang="zh-TW" sz="2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380990" indent="-380990">
              <a:lnSpc>
                <a:spcPct val="150000"/>
              </a:lnSpc>
            </a:pP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可概分</a:t>
            </a:r>
            <a:r>
              <a:rPr lang="en-US" altLang="zh-TW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TAM(Total Available Market)</a:t>
            </a: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、</a:t>
            </a:r>
            <a:r>
              <a:rPr lang="en-US" altLang="zh-TW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SAM(Serviceable Available Market)</a:t>
            </a: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、</a:t>
            </a:r>
            <a:r>
              <a:rPr lang="en-US" altLang="zh-TW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SOM(Serviceable Obtainable Market)</a:t>
            </a: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說明。</a:t>
            </a:r>
          </a:p>
          <a:p>
            <a:pPr marL="380990" indent="-380990">
              <a:lnSpc>
                <a:spcPct val="150000"/>
              </a:lnSpc>
            </a:pPr>
            <a:endParaRPr lang="en-US" altLang="zh-TW" sz="2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6694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l"/>
            <a:r>
              <a:rPr lang="en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6. </a:t>
            </a:r>
            <a:r>
              <a:rPr lang="en" sz="4267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商業模式</a:t>
            </a:r>
            <a:endParaRPr sz="4267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5" name="Google Shape;184;p32">
            <a:extLst>
              <a:ext uri="{FF2B5EF4-FFF2-40B4-BE49-F238E27FC236}">
                <a16:creationId xmlns:a16="http://schemas.microsoft.com/office/drawing/2014/main" id="{11E0CE38-0D6A-5B4B-ACB1-1845DD7CE8F4}"/>
              </a:ext>
            </a:extLst>
          </p:cNvPr>
          <p:cNvSpPr txBox="1">
            <a:spLocks/>
          </p:cNvSpPr>
          <p:nvPr/>
        </p:nvSpPr>
        <p:spPr>
          <a:xfrm>
            <a:off x="530090" y="2060720"/>
            <a:ext cx="10630969" cy="2392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380990" indent="-380990">
              <a:lnSpc>
                <a:spcPct val="150000"/>
              </a:lnSpc>
            </a:pP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簡單描述你的商業模式為何。</a:t>
            </a:r>
            <a:endParaRPr lang="en-US" altLang="zh-TW" sz="2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380990" indent="-380990">
              <a:lnSpc>
                <a:spcPct val="150000"/>
              </a:lnSpc>
            </a:pP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需呈現哪個族群付費給你（如政府、家長、醫院等）。</a:t>
            </a:r>
            <a:endParaRPr lang="en-US" altLang="zh-TW" sz="2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380990" indent="-380990">
              <a:lnSpc>
                <a:spcPct val="150000"/>
              </a:lnSpc>
            </a:pP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可使用流程圖、圖表或文字等方式呈現。</a:t>
            </a:r>
            <a:endParaRPr lang="en-US" altLang="zh-TW" sz="2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43776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/>
            <a:r>
              <a:rPr lang="en-US" altLang="zh-TW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7</a:t>
            </a:r>
            <a:r>
              <a:rPr lang="en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</a:t>
            </a:r>
            <a:r>
              <a:rPr lang="en" altLang="zh-TW" sz="4267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進入市場</a:t>
            </a:r>
            <a:r>
              <a:rPr lang="en" sz="4267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策略</a:t>
            </a:r>
            <a:endParaRPr sz="4267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5" name="Google Shape;184;p32">
            <a:extLst>
              <a:ext uri="{FF2B5EF4-FFF2-40B4-BE49-F238E27FC236}">
                <a16:creationId xmlns:a16="http://schemas.microsoft.com/office/drawing/2014/main" id="{11E0CE38-0D6A-5B4B-ACB1-1845DD7CE8F4}"/>
              </a:ext>
            </a:extLst>
          </p:cNvPr>
          <p:cNvSpPr txBox="1">
            <a:spLocks/>
          </p:cNvSpPr>
          <p:nvPr/>
        </p:nvSpPr>
        <p:spPr>
          <a:xfrm>
            <a:off x="530090" y="2060720"/>
            <a:ext cx="9227685" cy="2392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380990" indent="-380990">
              <a:lnSpc>
                <a:spcPct val="150000"/>
              </a:lnSpc>
            </a:pP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簡述要如何讓自己的產品或服務進入市場。例如透過經銷商、展覽、內容行銷或業務等方式獲得客戶。</a:t>
            </a:r>
            <a:endParaRPr lang="en-US" altLang="zh-TW" sz="2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8099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l"/>
            <a:r>
              <a:rPr lang="en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8. </a:t>
            </a:r>
            <a:r>
              <a:rPr lang="zh-TW" altLang="en-US" sz="4267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智慧財產權狀況說明</a:t>
            </a:r>
            <a:endParaRPr sz="4267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5" name="Google Shape;184;p32">
            <a:extLst>
              <a:ext uri="{FF2B5EF4-FFF2-40B4-BE49-F238E27FC236}">
                <a16:creationId xmlns:a16="http://schemas.microsoft.com/office/drawing/2014/main" id="{11E0CE38-0D6A-5B4B-ACB1-1845DD7CE8F4}"/>
              </a:ext>
            </a:extLst>
          </p:cNvPr>
          <p:cNvSpPr txBox="1">
            <a:spLocks/>
          </p:cNvSpPr>
          <p:nvPr/>
        </p:nvSpPr>
        <p:spPr>
          <a:xfrm>
            <a:off x="530090" y="2060720"/>
            <a:ext cx="9098135" cy="2392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●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Roboto Condensed Light"/>
              <a:buChar char="○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200"/>
              <a:buFont typeface="Roboto Condensed Light"/>
              <a:buChar char="■"/>
              <a:defRPr sz="1200" b="0" i="0" u="none" strike="noStrike" cap="none">
                <a:solidFill>
                  <a:srgbClr val="0000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380990" indent="-380990">
              <a:lnSpc>
                <a:spcPct val="150000"/>
              </a:lnSpc>
            </a:pP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簡述團隊擁有哪些能創造產品核心價值的專利或技術。</a:t>
            </a:r>
            <a:endParaRPr lang="en-US" altLang="zh-TW" sz="2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380990" indent="-380990">
              <a:lnSpc>
                <a:spcPct val="150000"/>
              </a:lnSpc>
            </a:pP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專利權之取得年限，權利金，狀態</a:t>
            </a:r>
            <a:r>
              <a:rPr lang="en-US" altLang="zh-TW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</a:t>
            </a: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已取得</a:t>
            </a:r>
            <a:r>
              <a:rPr lang="en-US" altLang="zh-TW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/</a:t>
            </a: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申請中</a:t>
            </a:r>
            <a:r>
              <a:rPr lang="en-US" altLang="zh-TW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/</a:t>
            </a: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專屬或非專屬授權等</a:t>
            </a:r>
            <a:r>
              <a:rPr lang="en-US" altLang="zh-TW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)</a:t>
            </a:r>
            <a:r>
              <a:rPr lang="zh-TW" altLang="en-US" sz="28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  <a:endParaRPr lang="en-US" altLang="zh-TW" sz="2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380990" indent="-380990">
              <a:lnSpc>
                <a:spcPct val="150000"/>
              </a:lnSpc>
            </a:pPr>
            <a:endParaRPr lang="en-US" altLang="zh-TW" sz="28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8E73711-4DCD-4A03-BA57-7BCBDE8770AD}"/>
              </a:ext>
            </a:extLst>
          </p:cNvPr>
          <p:cNvSpPr/>
          <p:nvPr/>
        </p:nvSpPr>
        <p:spPr>
          <a:xfrm>
            <a:off x="788695" y="4285024"/>
            <a:ext cx="8866020" cy="335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TW" altLang="en-US" sz="12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  <a:sym typeface="Arial"/>
              </a:rPr>
              <a:t>已核准之專利清單</a:t>
            </a: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C9B463DA-230D-4A09-8F83-60FA16B09FED}"/>
              </a:ext>
            </a:extLst>
          </p:cNvPr>
          <p:cNvGraphicFramePr>
            <a:graphicFrameLocks noGrp="1"/>
          </p:cNvGraphicFramePr>
          <p:nvPr/>
        </p:nvGraphicFramePr>
        <p:xfrm>
          <a:off x="852312" y="4777256"/>
          <a:ext cx="9747509" cy="1399712"/>
        </p:xfrm>
        <a:graphic>
          <a:graphicData uri="http://schemas.openxmlformats.org/drawingml/2006/table">
            <a:tbl>
              <a:tblPr firstRow="1" bandRow="1"/>
              <a:tblGrid>
                <a:gridCol w="730658">
                  <a:extLst>
                    <a:ext uri="{9D8B030D-6E8A-4147-A177-3AD203B41FA5}">
                      <a16:colId xmlns:a16="http://schemas.microsoft.com/office/drawing/2014/main" val="3090596883"/>
                    </a:ext>
                  </a:extLst>
                </a:gridCol>
                <a:gridCol w="1600564">
                  <a:extLst>
                    <a:ext uri="{9D8B030D-6E8A-4147-A177-3AD203B41FA5}">
                      <a16:colId xmlns:a16="http://schemas.microsoft.com/office/drawing/2014/main" val="1537242260"/>
                    </a:ext>
                  </a:extLst>
                </a:gridCol>
                <a:gridCol w="733591">
                  <a:extLst>
                    <a:ext uri="{9D8B030D-6E8A-4147-A177-3AD203B41FA5}">
                      <a16:colId xmlns:a16="http://schemas.microsoft.com/office/drawing/2014/main" val="1547465762"/>
                    </a:ext>
                  </a:extLst>
                </a:gridCol>
                <a:gridCol w="1184160">
                  <a:extLst>
                    <a:ext uri="{9D8B030D-6E8A-4147-A177-3AD203B41FA5}">
                      <a16:colId xmlns:a16="http://schemas.microsoft.com/office/drawing/2014/main" val="1658144778"/>
                    </a:ext>
                  </a:extLst>
                </a:gridCol>
                <a:gridCol w="806452">
                  <a:extLst>
                    <a:ext uri="{9D8B030D-6E8A-4147-A177-3AD203B41FA5}">
                      <a16:colId xmlns:a16="http://schemas.microsoft.com/office/drawing/2014/main" val="3154500772"/>
                    </a:ext>
                  </a:extLst>
                </a:gridCol>
                <a:gridCol w="7331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9825">
                  <a:extLst>
                    <a:ext uri="{9D8B030D-6E8A-4147-A177-3AD203B41FA5}">
                      <a16:colId xmlns:a16="http://schemas.microsoft.com/office/drawing/2014/main" val="1622469560"/>
                    </a:ext>
                  </a:extLst>
                </a:gridCol>
                <a:gridCol w="1246335">
                  <a:extLst>
                    <a:ext uri="{9D8B030D-6E8A-4147-A177-3AD203B41FA5}">
                      <a16:colId xmlns:a16="http://schemas.microsoft.com/office/drawing/2014/main" val="1317746249"/>
                    </a:ext>
                  </a:extLst>
                </a:gridCol>
                <a:gridCol w="2052786">
                  <a:extLst>
                    <a:ext uri="{9D8B030D-6E8A-4147-A177-3AD203B41FA5}">
                      <a16:colId xmlns:a16="http://schemas.microsoft.com/office/drawing/2014/main" val="2276403219"/>
                    </a:ext>
                  </a:extLst>
                </a:gridCol>
              </a:tblGrid>
              <a:tr h="514306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zh-TW" altLang="en-US" sz="11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專利類別</a:t>
                      </a:r>
                    </a:p>
                  </a:txBody>
                  <a:tcPr marL="64281" marR="64281" marT="32140" marB="32140" anchor="ctr">
                    <a:lnL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zh-TW" altLang="en-US" sz="11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專利名稱</a:t>
                      </a: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zh-TW" altLang="en-US" sz="11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證書號</a:t>
                      </a: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zh-TW" altLang="en-US" sz="11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有效日期</a:t>
                      </a: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zh-TW" altLang="en-US" sz="11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申請人</a:t>
                      </a: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申請</a:t>
                      </a:r>
                      <a:endParaRPr lang="en-US" altLang="zh-TW"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國家</a:t>
                      </a: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zh-TW" altLang="en-US" sz="11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發明人</a:t>
                      </a: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zh-TW" altLang="en-US" sz="11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未來授權於新創公司之模式自評</a:t>
                      </a:r>
                      <a:endParaRPr lang="en-US" altLang="zh-TW"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zh-TW" altLang="en-US" sz="11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專利授權狀態</a:t>
                      </a:r>
                      <a:endParaRPr lang="en-US" altLang="zh-TW"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若已授權需說明專屬或非專屬授權、授權範圍、地區、金額</a:t>
                      </a:r>
                      <a:endParaRPr lang="en-US" altLang="zh-TW" sz="1100" dirty="0">
                        <a:solidFill>
                          <a:schemeClr val="bg1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2620239"/>
                  </a:ext>
                </a:extLst>
              </a:tr>
              <a:tr h="279647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zh-TW" alt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發明專利</a:t>
                      </a:r>
                    </a:p>
                  </a:txBody>
                  <a:tcPr marL="64281" marR="64281" marT="32140" marB="32140" anchor="ctr">
                    <a:lnL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zh-TW" alt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年月日</a:t>
                      </a:r>
                      <a:r>
                        <a:rPr lang="en-US" altLang="zh-TW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~</a:t>
                      </a:r>
                      <a:r>
                        <a:rPr lang="zh-TW" alt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年月日</a:t>
                      </a: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r>
                        <a:rPr lang="zh-TW" alt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取得專屬授權</a:t>
                      </a:r>
                      <a:r>
                        <a:rPr lang="en-US" altLang="zh-TW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?</a:t>
                      </a:r>
                      <a:endParaRPr lang="zh-TW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尚未授權予任何人使用</a:t>
                      </a: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12746"/>
                  </a:ext>
                </a:extLst>
              </a:tr>
              <a:tr h="279647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0393931"/>
                  </a:ext>
                </a:extLst>
              </a:tr>
              <a:tr h="273218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endParaRPr lang="zh-TW" altLang="en-US" sz="11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281" marR="64281" marT="32140" marB="32140" anchor="ctr">
                    <a:lnL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>
                          <a:lumMod val="50000"/>
                          <a:lumOff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2968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553</Words>
  <Application>Microsoft Office PowerPoint</Application>
  <PresentationFormat>寬螢幕</PresentationFormat>
  <Paragraphs>92</Paragraphs>
  <Slides>14</Slides>
  <Notes>13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1" baseType="lpstr">
      <vt:lpstr>Microsoft JhengHei</vt:lpstr>
      <vt:lpstr>Microsoft JhengHei</vt:lpstr>
      <vt:lpstr>Arial</vt:lpstr>
      <vt:lpstr>Calibri</vt:lpstr>
      <vt:lpstr>Calibri Light</vt:lpstr>
      <vt:lpstr>Roboto Condensed Light</vt:lpstr>
      <vt:lpstr>Office 佈景主題</vt:lpstr>
      <vt:lpstr>PowerPoint 簡報</vt:lpstr>
      <vt:lpstr>1. 產品/服務應用情境情境說明</vt:lpstr>
      <vt:lpstr>2. 關鍵痛點</vt:lpstr>
      <vt:lpstr>3. 解決方案</vt:lpstr>
      <vt:lpstr>4. 競爭者分析</vt:lpstr>
      <vt:lpstr>5. 市場規模</vt:lpstr>
      <vt:lpstr>6. 商業模式</vt:lpstr>
      <vt:lpstr>7. 進入市場策略</vt:lpstr>
      <vt:lpstr>8. 智慧財產權狀況說明</vt:lpstr>
      <vt:lpstr>9. 財務預估</vt:lpstr>
      <vt:lpstr>10.產品/商業化里程碑 </vt:lpstr>
      <vt:lpstr>11. 資金規劃 </vt:lpstr>
      <vt:lpstr>12. 團隊組成</vt:lpstr>
      <vt:lpstr>封底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Microsoft 帳戶</dc:creator>
  <cp:lastModifiedBy>黃琨棟</cp:lastModifiedBy>
  <cp:revision>8</cp:revision>
  <dcterms:created xsi:type="dcterms:W3CDTF">2022-06-05T12:56:55Z</dcterms:created>
  <dcterms:modified xsi:type="dcterms:W3CDTF">2023-03-30T02:56:19Z</dcterms:modified>
</cp:coreProperties>
</file>